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handoutMasterIdLst>
    <p:handoutMasterId r:id="rId26"/>
  </p:handout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0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1004" autoAdjust="0"/>
  </p:normalViewPr>
  <p:slideViewPr>
    <p:cSldViewPr>
      <p:cViewPr varScale="1">
        <p:scale>
          <a:sx n="58" d="100"/>
          <a:sy n="58" d="100"/>
        </p:scale>
        <p:origin x="-17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EF3436-730F-4DD1-87AB-D67C60C96CA2}" type="datetimeFigureOut">
              <a:rPr lang="en-US" smtClean="0"/>
              <a:t>5/3/2012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92A8BE-D710-4CEA-8AF2-5E6457F06AB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3DAA04-B75A-4DA6-9A22-37C72F098B8E}" type="datetimeFigureOut">
              <a:rPr lang="en-US" smtClean="0"/>
              <a:t>5/2/2012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8E73DD-AD98-4D15-88ED-6BB90FA119F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8E73DD-AD98-4D15-88ED-6BB90FA119F7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Unsuccessful-solve mystery of hatching eggs by sitting on them himself</a:t>
            </a:r>
            <a:r>
              <a:rPr lang="en-US" baseline="0" dirty="0" smtClean="0"/>
              <a:t> in bro-in-law barn</a:t>
            </a:r>
          </a:p>
          <a:p>
            <a:r>
              <a:rPr lang="en-US" baseline="0" dirty="0" smtClean="0"/>
              <a:t>Fell in barge canal ran alongside home</a:t>
            </a:r>
          </a:p>
          <a:p>
            <a:r>
              <a:rPr lang="en-US" baseline="0" dirty="0" smtClean="0"/>
              <a:t>Accidentally set fire to father’s barn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8E73DD-AD98-4D15-88ED-6BB90FA119F7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Instead of wagon (before he was born)</a:t>
            </a:r>
          </a:p>
          <a:p>
            <a:r>
              <a:rPr lang="en-US" dirty="0" smtClean="0"/>
              <a:t>Mother took on</a:t>
            </a:r>
            <a:r>
              <a:rPr lang="en-US" baseline="0" dirty="0" smtClean="0"/>
              <a:t> educating him</a:t>
            </a:r>
          </a:p>
          <a:p>
            <a:r>
              <a:rPr lang="en-US" baseline="0" dirty="0" smtClean="0"/>
              <a:t>Edison scholar- outstanding high school grads selected thru </a:t>
            </a:r>
            <a:r>
              <a:rPr lang="en-US" baseline="0" dirty="0" err="1" smtClean="0"/>
              <a:t>ntl</a:t>
            </a:r>
            <a:r>
              <a:rPr lang="en-US" baseline="0" dirty="0" smtClean="0"/>
              <a:t> contest each year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8E73DD-AD98-4D15-88ED-6BB90FA119F7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Candy butcher- hard blocks of candy had to be cut into pieces for sale</a:t>
            </a:r>
          </a:p>
          <a:p>
            <a:r>
              <a:rPr lang="en-US" dirty="0" smtClean="0"/>
              <a:t>Weekly herald-</a:t>
            </a:r>
            <a:r>
              <a:rPr lang="en-US" baseline="0" dirty="0" smtClean="0"/>
              <a:t> 1</a:t>
            </a:r>
            <a:r>
              <a:rPr lang="en-US" baseline="30000" dirty="0" smtClean="0"/>
              <a:t>st</a:t>
            </a:r>
            <a:r>
              <a:rPr lang="en-US" baseline="0" dirty="0" smtClean="0"/>
              <a:t> paper edited, published printed aboard moving train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8E73DD-AD98-4D15-88ED-6BB90FA119F7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Really was napping to make up for sleep lost in pursuing</a:t>
            </a:r>
            <a:r>
              <a:rPr lang="en-US" baseline="0" dirty="0" smtClean="0"/>
              <a:t> his studies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8E73DD-AD98-4D15-88ED-6BB90FA119F7}" type="slidenum">
              <a:rPr lang="en-US" smtClean="0"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Arc lamp too bright</a:t>
            </a:r>
            <a:r>
              <a:rPr lang="en-US" baseline="0" dirty="0" smtClean="0"/>
              <a:t> to be used inside small spaces</a:t>
            </a:r>
            <a:endParaRPr lang="en-US" dirty="0" smtClean="0"/>
          </a:p>
          <a:p>
            <a:r>
              <a:rPr lang="en-US" dirty="0" smtClean="0"/>
              <a:t>Joule-</a:t>
            </a:r>
            <a:r>
              <a:rPr lang="en-US" baseline="0" dirty="0" smtClean="0"/>
              <a:t> research led to theory of conservation of energy, SI derived unit for energy name after him</a:t>
            </a:r>
            <a:endParaRPr lang="en-US" dirty="0" smtClean="0"/>
          </a:p>
          <a:p>
            <a:r>
              <a:rPr lang="en-US" dirty="0" smtClean="0"/>
              <a:t>Davy – most remembered</a:t>
            </a:r>
            <a:r>
              <a:rPr lang="en-US" baseline="0" dirty="0" smtClean="0"/>
              <a:t> for discovery of some alkali and alkaline </a:t>
            </a:r>
            <a:r>
              <a:rPr lang="en-US" baseline="0" dirty="0" err="1" smtClean="0"/>
              <a:t>earch</a:t>
            </a:r>
            <a:r>
              <a:rPr lang="en-US" baseline="0" dirty="0" smtClean="0"/>
              <a:t> metals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8E73DD-AD98-4D15-88ED-6BB90FA119F7}" type="slidenum">
              <a:rPr lang="en-US" smtClean="0"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High resistance- tried platinum (expensive,</a:t>
            </a:r>
            <a:r>
              <a:rPr lang="en-US" baseline="0" dirty="0" smtClean="0"/>
              <a:t> low </a:t>
            </a:r>
            <a:r>
              <a:rPr lang="en-US" baseline="0" dirty="0" err="1" smtClean="0"/>
              <a:t>resis</a:t>
            </a:r>
            <a:r>
              <a:rPr lang="en-US" baseline="0" dirty="0" smtClean="0"/>
              <a:t>, weakened from heating and oxygen)</a:t>
            </a:r>
          </a:p>
          <a:p>
            <a:r>
              <a:rPr lang="en-US" baseline="0" dirty="0" smtClean="0"/>
              <a:t>Jap </a:t>
            </a:r>
            <a:r>
              <a:rPr lang="en-US" baseline="0" dirty="0" err="1" smtClean="0"/>
              <a:t>bamb</a:t>
            </a:r>
            <a:r>
              <a:rPr lang="en-US" baseline="0" dirty="0" smtClean="0"/>
              <a:t>- 1200 hours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8E73DD-AD98-4D15-88ED-6BB90FA119F7}" type="slidenum">
              <a:rPr lang="en-US" smtClean="0"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load resistance</a:t>
            </a:r>
            <a:r>
              <a:rPr lang="en-US" baseline="0" dirty="0" smtClean="0"/>
              <a:t> in a circuit controls the current flow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8E73DD-AD98-4D15-88ED-6BB90FA119F7}" type="slidenum">
              <a:rPr lang="en-US" smtClean="0"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J.P Morgan/other</a:t>
            </a:r>
            <a:r>
              <a:rPr lang="en-US" baseline="0" dirty="0" smtClean="0"/>
              <a:t> investors brought in </a:t>
            </a:r>
            <a:r>
              <a:rPr lang="en-US" baseline="0" dirty="0" err="1" smtClean="0"/>
              <a:t>b.c</a:t>
            </a:r>
            <a:r>
              <a:rPr lang="en-US" baseline="0" dirty="0" smtClean="0"/>
              <a:t> amt of capital needed to keep growing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8E73DD-AD98-4D15-88ED-6BB90FA119F7}" type="slidenum">
              <a:rPr lang="en-US" smtClean="0"/>
              <a:t>19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DD74911-8102-4F38-96E0-25C6026E7C7E}" type="datetimeFigureOut">
              <a:rPr lang="en-US" smtClean="0"/>
              <a:t>5/2/2012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4A4B88A-565B-4207-A3AB-69EC6AA2B3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D74911-8102-4F38-96E0-25C6026E7C7E}" type="datetimeFigureOut">
              <a:rPr lang="en-US" smtClean="0"/>
              <a:t>5/2/2012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A4B88A-565B-4207-A3AB-69EC6AA2B3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D74911-8102-4F38-96E0-25C6026E7C7E}" type="datetimeFigureOut">
              <a:rPr lang="en-US" smtClean="0"/>
              <a:t>5/2/2012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A4B88A-565B-4207-A3AB-69EC6AA2B3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D74911-8102-4F38-96E0-25C6026E7C7E}" type="datetimeFigureOut">
              <a:rPr lang="en-US" smtClean="0"/>
              <a:t>5/2/2012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A4B88A-565B-4207-A3AB-69EC6AA2B34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D74911-8102-4F38-96E0-25C6026E7C7E}" type="datetimeFigureOut">
              <a:rPr lang="en-US" smtClean="0"/>
              <a:t>5/2/2012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A4B88A-565B-4207-A3AB-69EC6AA2B34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D74911-8102-4F38-96E0-25C6026E7C7E}" type="datetimeFigureOut">
              <a:rPr lang="en-US" smtClean="0"/>
              <a:t>5/2/2012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A4B88A-565B-4207-A3AB-69EC6AA2B34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D74911-8102-4F38-96E0-25C6026E7C7E}" type="datetimeFigureOut">
              <a:rPr lang="en-US" smtClean="0"/>
              <a:t>5/2/2012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A4B88A-565B-4207-A3AB-69EC6AA2B34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D74911-8102-4F38-96E0-25C6026E7C7E}" type="datetimeFigureOut">
              <a:rPr lang="en-US" smtClean="0"/>
              <a:t>5/2/2012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A4B88A-565B-4207-A3AB-69EC6AA2B344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D74911-8102-4F38-96E0-25C6026E7C7E}" type="datetimeFigureOut">
              <a:rPr lang="en-US" smtClean="0"/>
              <a:t>5/2/2012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A4B88A-565B-4207-A3AB-69EC6AA2B3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7DD74911-8102-4F38-96E0-25C6026E7C7E}" type="datetimeFigureOut">
              <a:rPr lang="en-US" smtClean="0"/>
              <a:t>5/2/2012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A4B88A-565B-4207-A3AB-69EC6AA2B34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DD74911-8102-4F38-96E0-25C6026E7C7E}" type="datetimeFigureOut">
              <a:rPr lang="en-US" smtClean="0"/>
              <a:t>5/2/2012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4A4B88A-565B-4207-A3AB-69EC6AA2B344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DD74911-8102-4F38-96E0-25C6026E7C7E}" type="datetimeFigureOut">
              <a:rPr lang="en-US" smtClean="0"/>
              <a:t>5/2/2012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4A4B88A-565B-4207-A3AB-69EC6AA2B34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Thomas Edison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By: Shannon Matuszny</a:t>
            </a:r>
          </a:p>
          <a:p>
            <a:r>
              <a:rPr lang="en-US" dirty="0" smtClean="0"/>
              <a:t>EECT 111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/>
              <a:t>Created the Universal Stock Printer</a:t>
            </a:r>
          </a:p>
          <a:p>
            <a:pPr lvl="1">
              <a:lnSpc>
                <a:spcPct val="150000"/>
              </a:lnSpc>
            </a:pPr>
            <a:r>
              <a:rPr lang="en-US" dirty="0" smtClean="0"/>
              <a:t>Received $40,000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Opened a factory and manufactured stock tickers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At age 23 was established and successful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Gold and Stock Telegraph Co.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Incandescent Lamp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creation of a commercially viable incandescent electric lamp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/>
              <a:t>Gas lights were prevalent before 1879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Many inventors worked to create incandescent light stemming from electric arc lamp</a:t>
            </a:r>
          </a:p>
          <a:p>
            <a:pPr lvl="1">
              <a:lnSpc>
                <a:spcPct val="150000"/>
              </a:lnSpc>
            </a:pPr>
            <a:r>
              <a:rPr lang="en-US" dirty="0" smtClean="0"/>
              <a:t>James Prescott Joule</a:t>
            </a:r>
          </a:p>
          <a:p>
            <a:pPr lvl="1">
              <a:lnSpc>
                <a:spcPct val="150000"/>
              </a:lnSpc>
            </a:pPr>
            <a:r>
              <a:rPr lang="en-US" dirty="0" smtClean="0"/>
              <a:t>Sir Humphrey Davy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Light History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/>
              <a:t>Contributing factors</a:t>
            </a:r>
          </a:p>
          <a:p>
            <a:pPr lvl="1">
              <a:lnSpc>
                <a:spcPct val="150000"/>
              </a:lnSpc>
            </a:pPr>
            <a:r>
              <a:rPr lang="en-US" dirty="0" smtClean="0"/>
              <a:t>Durable incandescent material</a:t>
            </a:r>
          </a:p>
          <a:p>
            <a:pPr lvl="1">
              <a:lnSpc>
                <a:spcPct val="150000"/>
              </a:lnSpc>
            </a:pPr>
            <a:r>
              <a:rPr lang="en-US" dirty="0" smtClean="0"/>
              <a:t>A better vacuum within the bulb</a:t>
            </a:r>
          </a:p>
          <a:p>
            <a:pPr lvl="1">
              <a:lnSpc>
                <a:spcPct val="150000"/>
              </a:lnSpc>
            </a:pPr>
            <a:r>
              <a:rPr lang="en-US" dirty="0" smtClean="0"/>
              <a:t>Filament material of high resistance</a:t>
            </a:r>
          </a:p>
          <a:p>
            <a:pPr lvl="2">
              <a:lnSpc>
                <a:spcPct val="150000"/>
              </a:lnSpc>
            </a:pPr>
            <a:r>
              <a:rPr lang="en-US" dirty="0" smtClean="0"/>
              <a:t>Platinum</a:t>
            </a:r>
          </a:p>
          <a:p>
            <a:pPr lvl="2">
              <a:lnSpc>
                <a:spcPct val="150000"/>
              </a:lnSpc>
            </a:pPr>
            <a:r>
              <a:rPr lang="en-US" dirty="0" smtClean="0"/>
              <a:t>Carbonized Japanese bamboo</a:t>
            </a:r>
          </a:p>
          <a:p>
            <a:pPr lvl="2">
              <a:lnSpc>
                <a:spcPct val="150000"/>
              </a:lnSpc>
            </a:pPr>
            <a:r>
              <a:rPr lang="en-US" dirty="0" smtClean="0"/>
              <a:t>Tungsten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Edison’s Success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US" dirty="0" smtClean="0"/>
              <a:t>Parallel circuit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Durable light bulb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Improved dynamo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Underground conductor network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Devices for maintaining constant voltage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Safety fuses and insulating materials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Light sockets with on-off switches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Critical System Elements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Following Inventions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Inventions following the success of the incandescent electric lamp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/>
              <a:t>First application in the field of electronics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Phenomenon where an independent wire or plate, when placed between the legs of the filament in an electric bulb, serves as a valve to control the flow of current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“Edison Effect”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Motion picture camera</a:t>
            </a:r>
          </a:p>
          <a:p>
            <a:pPr lvl="1"/>
            <a:r>
              <a:rPr lang="en-US" dirty="0" smtClean="0"/>
              <a:t>Invented and patented in 1888</a:t>
            </a:r>
          </a:p>
          <a:p>
            <a:r>
              <a:rPr lang="en-US" dirty="0" smtClean="0"/>
              <a:t>Steel alkaline storage battery</a:t>
            </a:r>
          </a:p>
          <a:p>
            <a:pPr lvl="1"/>
            <a:r>
              <a:rPr lang="en-US" dirty="0" smtClean="0"/>
              <a:t>Improved Edison battery in 1910</a:t>
            </a:r>
          </a:p>
          <a:p>
            <a:pPr lvl="1"/>
            <a:r>
              <a:rPr lang="en-US" dirty="0" smtClean="0"/>
              <a:t>Boost to electric car manufacturers</a:t>
            </a:r>
          </a:p>
          <a:p>
            <a:pPr lvl="1"/>
            <a:r>
              <a:rPr lang="en-US" dirty="0" smtClean="0"/>
              <a:t>Short-lived</a:t>
            </a:r>
          </a:p>
          <a:p>
            <a:r>
              <a:rPr lang="en-US" dirty="0" smtClean="0"/>
              <a:t>Rubber</a:t>
            </a:r>
          </a:p>
          <a:p>
            <a:pPr lvl="1"/>
            <a:r>
              <a:rPr lang="en-US" dirty="0" smtClean="0"/>
              <a:t>U.S. dependent on foreign sources during WWI</a:t>
            </a:r>
          </a:p>
          <a:p>
            <a:pPr lvl="1"/>
            <a:r>
              <a:rPr lang="en-US" dirty="0" smtClean="0"/>
              <a:t>Made from goldenrod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Inventions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Electric Companies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Following Edison’s success multiple electric companies were formed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/>
              <a:t>Edison General Electric was formed in 1889 from various smaller companies</a:t>
            </a:r>
          </a:p>
          <a:p>
            <a:pPr lvl="1">
              <a:lnSpc>
                <a:spcPct val="150000"/>
              </a:lnSpc>
            </a:pPr>
            <a:r>
              <a:rPr lang="en-US" dirty="0" smtClean="0"/>
              <a:t>Edison never controlled company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General Electric was formed after Edison General Electric and leading competitor Thompson-Houston merged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Electric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Early life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Thomas Edison and his family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/>
              <a:t>Formed by Thomas Edison and George Westinghouse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“Joint arrangement between GE and the Westinghouse Co. to defend the patents of the two companies in litigation” (Venable)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Over 600 lawsuits for patent infringement filed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Board of Patent Control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Thomas Alva Edison’s impact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/>
              <a:t>Affected life as we know it today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Huge discoveries and improvements</a:t>
            </a:r>
          </a:p>
          <a:p>
            <a:pPr lvl="1">
              <a:lnSpc>
                <a:spcPct val="150000"/>
              </a:lnSpc>
            </a:pPr>
            <a:r>
              <a:rPr lang="en-US" dirty="0" smtClean="0"/>
              <a:t>Incandescent light bulb</a:t>
            </a:r>
          </a:p>
          <a:p>
            <a:pPr lvl="1">
              <a:lnSpc>
                <a:spcPct val="150000"/>
              </a:lnSpc>
            </a:pPr>
            <a:r>
              <a:rPr lang="en-US" dirty="0" smtClean="0"/>
              <a:t>Phonograph</a:t>
            </a:r>
          </a:p>
          <a:p>
            <a:pPr lvl="1">
              <a:lnSpc>
                <a:spcPct val="150000"/>
              </a:lnSpc>
            </a:pPr>
            <a:r>
              <a:rPr lang="en-US" dirty="0" smtClean="0"/>
              <a:t>Motion camera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Still remembered today through the existence of General Electric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160000"/>
              </a:lnSpc>
            </a:pPr>
            <a:r>
              <a:rPr lang="en-US" dirty="0" smtClean="0"/>
              <a:t>Light </a:t>
            </a:r>
            <a:r>
              <a:rPr lang="en-US" dirty="0" smtClean="0"/>
              <a:t>bulb history - invention of the light bulb. (2007). </a:t>
            </a:r>
            <a:r>
              <a:rPr lang="en-US" i="1" dirty="0" smtClean="0"/>
              <a:t>The Great Idea Finder</a:t>
            </a:r>
            <a:r>
              <a:rPr lang="en-US" dirty="0" smtClean="0"/>
              <a:t>. Retrieved May 2, 2012, from http://www.ideafinder.com/history/inventions</a:t>
            </a:r>
          </a:p>
          <a:p>
            <a:pPr>
              <a:lnSpc>
                <a:spcPct val="160000"/>
              </a:lnSpc>
            </a:pPr>
            <a:r>
              <a:rPr lang="en-US" dirty="0" smtClean="0"/>
              <a:t>The inventions of Thomas Edison. (</a:t>
            </a:r>
            <a:r>
              <a:rPr lang="en-US" dirty="0" err="1" smtClean="0"/>
              <a:t>n.d</a:t>
            </a:r>
            <a:r>
              <a:rPr lang="en-US" dirty="0" smtClean="0"/>
              <a:t>.). </a:t>
            </a:r>
            <a:r>
              <a:rPr lang="en-US" i="1" dirty="0" smtClean="0"/>
              <a:t>Inventors</a:t>
            </a:r>
            <a:r>
              <a:rPr lang="en-US" dirty="0" smtClean="0"/>
              <a:t>. Retrieved May 2, 2012, from http://</a:t>
            </a:r>
            <a:r>
              <a:rPr lang="en-US" dirty="0" smtClean="0"/>
              <a:t>inventors.about.com/library/inventors</a:t>
            </a:r>
          </a:p>
          <a:p>
            <a:pPr>
              <a:lnSpc>
                <a:spcPct val="160000"/>
              </a:lnSpc>
            </a:pPr>
            <a:r>
              <a:rPr lang="en-US" dirty="0" smtClean="0"/>
              <a:t>Venable, J. D. (</a:t>
            </a:r>
            <a:r>
              <a:rPr lang="en-US" dirty="0" err="1" smtClean="0"/>
              <a:t>n.d</a:t>
            </a:r>
            <a:r>
              <a:rPr lang="en-US" dirty="0" smtClean="0"/>
              <a:t>.). A brief biography of Thomas Alva Edison | Thomas Edison </a:t>
            </a:r>
            <a:r>
              <a:rPr lang="en-US" dirty="0" err="1" smtClean="0"/>
              <a:t>Muckers</a:t>
            </a:r>
            <a:r>
              <a:rPr lang="en-US" dirty="0" smtClean="0"/>
              <a:t>. </a:t>
            </a:r>
            <a:r>
              <a:rPr lang="en-US" i="1" dirty="0" smtClean="0"/>
              <a:t>Thomas Edison </a:t>
            </a:r>
            <a:r>
              <a:rPr lang="en-US" i="1" dirty="0" err="1" smtClean="0"/>
              <a:t>Muckers</a:t>
            </a:r>
            <a:r>
              <a:rPr lang="en-US" dirty="0" smtClean="0"/>
              <a:t>. Retrieved May 2, 2012, from http://www.edisonmuckers.org/thomas-edison-biography</a:t>
            </a:r>
            <a:r>
              <a:rPr lang="en-US" dirty="0" smtClean="0"/>
              <a:t>/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/>
              <a:t>Born February 11, 1847 in Milan, Ohio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Inquisitive and wanted to learn on his own</a:t>
            </a:r>
          </a:p>
          <a:p>
            <a:pPr lvl="1">
              <a:lnSpc>
                <a:spcPct val="150000"/>
              </a:lnSpc>
            </a:pPr>
            <a:r>
              <a:rPr lang="en-US" dirty="0" smtClean="0"/>
              <a:t>Mystery of hatching eggs</a:t>
            </a:r>
          </a:p>
          <a:p>
            <a:pPr lvl="1">
              <a:lnSpc>
                <a:spcPct val="150000"/>
              </a:lnSpc>
            </a:pPr>
            <a:r>
              <a:rPr lang="en-US" dirty="0" smtClean="0"/>
              <a:t>Escape from drowning</a:t>
            </a:r>
          </a:p>
          <a:p>
            <a:pPr lvl="1">
              <a:lnSpc>
                <a:spcPct val="150000"/>
              </a:lnSpc>
            </a:pPr>
            <a:r>
              <a:rPr lang="en-US" dirty="0" smtClean="0"/>
              <a:t>Public spanking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Milan, Ohio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/>
              <a:t>Moved to Port Huron by railroad train when seven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Removed from formal schooling at age 12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Realized worth of education</a:t>
            </a:r>
          </a:p>
          <a:p>
            <a:pPr lvl="1">
              <a:lnSpc>
                <a:spcPct val="150000"/>
              </a:lnSpc>
            </a:pPr>
            <a:r>
              <a:rPr lang="en-US" dirty="0" smtClean="0"/>
              <a:t>Sponsored Edison scholarships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Port Huron, Michigan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/>
              <a:t>At age 11 had a chemical laboratory 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Read many books</a:t>
            </a:r>
          </a:p>
          <a:p>
            <a:pPr lvl="1">
              <a:lnSpc>
                <a:spcPct val="150000"/>
              </a:lnSpc>
            </a:pPr>
            <a:r>
              <a:rPr lang="en-US" dirty="0" smtClean="0"/>
              <a:t>Gibbon’s “Decline and Fall of the Roman Empire”</a:t>
            </a:r>
          </a:p>
          <a:p>
            <a:pPr lvl="1">
              <a:lnSpc>
                <a:spcPct val="150000"/>
              </a:lnSpc>
            </a:pPr>
            <a:r>
              <a:rPr lang="en-US" dirty="0" smtClean="0"/>
              <a:t>The “Dictionary of Sciences”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At age 12 had a job as newsboy and candy “butcher”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“The Weekly Herald”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 Laboratory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/>
              <a:t>Tale</a:t>
            </a:r>
          </a:p>
          <a:p>
            <a:pPr lvl="1">
              <a:lnSpc>
                <a:spcPct val="150000"/>
              </a:lnSpc>
            </a:pPr>
            <a:r>
              <a:rPr lang="en-US" dirty="0" smtClean="0"/>
              <a:t>Caused by trainman who boxed his ears when Edison’s traveling laboratory caught fire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Truth (Edison’s Truth)</a:t>
            </a:r>
          </a:p>
          <a:p>
            <a:pPr lvl="1">
              <a:lnSpc>
                <a:spcPct val="150000"/>
              </a:lnSpc>
            </a:pPr>
            <a:r>
              <a:rPr lang="en-US" dirty="0" smtClean="0"/>
              <a:t>Caused by trainman who picked him up by the ears to get him on a train pulling out of the station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Edison’s Deafness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Edison’s Beginnings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How Edison got introduced into the world of electricity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/>
              <a:t>Before age 17 Edison risked his life to save a station agent’s young boy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In return, Edison was taught telegraphy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First insight to electricity and the beginning of his studies and experiments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Train Rescue &amp; Reward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/>
              <a:t>At age 17 became a regular telegrapher on the Grand Trunk Line in Ontario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Creative invention got him fired</a:t>
            </a:r>
          </a:p>
          <a:p>
            <a:pPr lvl="1">
              <a:lnSpc>
                <a:spcPct val="150000"/>
              </a:lnSpc>
            </a:pPr>
            <a:r>
              <a:rPr lang="en-US" dirty="0" smtClean="0"/>
              <a:t>Device to automatically “report in” in Morse code every </a:t>
            </a:r>
            <a:r>
              <a:rPr lang="en-US" dirty="0" smtClean="0"/>
              <a:t>hour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F</a:t>
            </a:r>
            <a:r>
              <a:rPr lang="en-US" dirty="0" smtClean="0"/>
              <a:t>ound a job with Western Union in Boston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Ended up in New York poor and in debt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Telegrapher Jobs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2536</TotalTime>
  <Words>847</Words>
  <Application>Microsoft Office PowerPoint</Application>
  <PresentationFormat>On-screen Show (4:3)</PresentationFormat>
  <Paragraphs>131</Paragraphs>
  <Slides>23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Concourse</vt:lpstr>
      <vt:lpstr>Thomas Edison </vt:lpstr>
      <vt:lpstr>Early life</vt:lpstr>
      <vt:lpstr>Milan, Ohio</vt:lpstr>
      <vt:lpstr>Port Huron, Michigan</vt:lpstr>
      <vt:lpstr>First Laboratory</vt:lpstr>
      <vt:lpstr>Edison’s Deafness</vt:lpstr>
      <vt:lpstr>Edison’s Beginnings</vt:lpstr>
      <vt:lpstr>Train Rescue &amp; Reward</vt:lpstr>
      <vt:lpstr>Telegrapher Jobs</vt:lpstr>
      <vt:lpstr>Gold and Stock Telegraph Co.</vt:lpstr>
      <vt:lpstr>Incandescent Lamp</vt:lpstr>
      <vt:lpstr>Light History</vt:lpstr>
      <vt:lpstr>Edison’s Success</vt:lpstr>
      <vt:lpstr>Critical System Elements</vt:lpstr>
      <vt:lpstr>Following Inventions</vt:lpstr>
      <vt:lpstr>The “Edison Effect”</vt:lpstr>
      <vt:lpstr>Other Inventions</vt:lpstr>
      <vt:lpstr>Electric Companies</vt:lpstr>
      <vt:lpstr>General Electric</vt:lpstr>
      <vt:lpstr>Board of Patent Control</vt:lpstr>
      <vt:lpstr>Conclusion</vt:lpstr>
      <vt:lpstr>Conclusion</vt:lpstr>
      <vt:lpstr>References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Thomas Edison</dc:title>
  <dc:creator>Shannon</dc:creator>
  <cp:lastModifiedBy>Shannon</cp:lastModifiedBy>
  <cp:revision>11</cp:revision>
  <dcterms:created xsi:type="dcterms:W3CDTF">2012-05-02T20:16:42Z</dcterms:created>
  <dcterms:modified xsi:type="dcterms:W3CDTF">2012-05-04T14:32:51Z</dcterms:modified>
</cp:coreProperties>
</file>